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65" r:id="rId14"/>
    <p:sldId id="268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5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2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2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771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61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792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3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1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8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6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8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6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CA2D7B-F555-41AF-84F5-AFD31B9B09D5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5833993-A03D-44AE-9852-46061D057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03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0232-9D39-C64F-8349-79EFA80B7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Location </a:t>
            </a:r>
            <a:r>
              <a:rPr lang="en-US" dirty="0" err="1"/>
              <a:t>eda</a:t>
            </a:r>
            <a:r>
              <a:rPr lang="en-US" dirty="0"/>
              <a:t> and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22285-061D-6FA5-D120-0A10D6140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Khoa Truong</a:t>
            </a:r>
          </a:p>
        </p:txBody>
      </p:sp>
    </p:spTree>
    <p:extLst>
      <p:ext uri="{BB962C8B-B14F-4D97-AF65-F5344CB8AC3E}">
        <p14:creationId xmlns:p14="http://schemas.microsoft.com/office/powerpoint/2010/main" val="73938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5DA051-E1BE-2924-6F5D-E99CE7A0833B}"/>
              </a:ext>
            </a:extLst>
          </p:cNvPr>
          <p:cNvSpPr txBox="1">
            <a:spLocks/>
          </p:cNvSpPr>
          <p:nvPr/>
        </p:nvSpPr>
        <p:spPr>
          <a:xfrm>
            <a:off x="684212" y="5547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XGB REGRESSOR (tuned)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CA56ABE-8296-E963-B506-FE117618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4" y="2686328"/>
            <a:ext cx="8656886" cy="226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51C15-F0EC-3310-C6BF-FE6FDF5BCA29}"/>
              </a:ext>
            </a:extLst>
          </p:cNvPr>
          <p:cNvSpPr txBox="1"/>
          <p:nvPr/>
        </p:nvSpPr>
        <p:spPr>
          <a:xfrm>
            <a:off x="644330" y="1930730"/>
            <a:ext cx="54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scaled features or target</a:t>
            </a:r>
          </a:p>
        </p:txBody>
      </p:sp>
    </p:spTree>
    <p:extLst>
      <p:ext uri="{BB962C8B-B14F-4D97-AF65-F5344CB8AC3E}">
        <p14:creationId xmlns:p14="http://schemas.microsoft.com/office/powerpoint/2010/main" val="786380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6FF742-B481-14CC-007B-94964A0713E2}"/>
              </a:ext>
            </a:extLst>
          </p:cNvPr>
          <p:cNvSpPr/>
          <p:nvPr/>
        </p:nvSpPr>
        <p:spPr>
          <a:xfrm>
            <a:off x="3647768" y="1485154"/>
            <a:ext cx="570271" cy="562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0EE3-1DE0-6277-F603-36FE5DE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96" y="1485154"/>
            <a:ext cx="591363" cy="579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85C41-416F-7579-6047-DC52B32B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4217878"/>
            <a:ext cx="591363" cy="57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1A029-83D7-F587-584B-C89F29A9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2293391"/>
            <a:ext cx="591363" cy="579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DB3A0-2C38-4C84-3CEE-81860F79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73" y="3302869"/>
            <a:ext cx="591363" cy="57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11FC7-EE0A-F9B1-4602-950A8BF9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71" y="1485154"/>
            <a:ext cx="591363" cy="579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39DE9-4867-D821-BCB4-78B05E16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76" y="4218985"/>
            <a:ext cx="591363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9BB5B-0E8F-2B91-767E-46AF2F1D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68" y="3302869"/>
            <a:ext cx="591363" cy="57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E2A81-C619-63B9-747A-5BD1B92C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21" y="2293391"/>
            <a:ext cx="591363" cy="57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E10F7-C97B-ACC1-8DA5-85A8A3FE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2293391"/>
            <a:ext cx="591363" cy="579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77313-5DBE-D7F1-2379-B3F38B6F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6" y="1485154"/>
            <a:ext cx="591363" cy="57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C4428E-565B-2437-4F0D-C10669CE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98" y="4209608"/>
            <a:ext cx="591363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D1907-ABFA-6DF0-D95F-EB3D8694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3273165"/>
            <a:ext cx="591363" cy="579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59E447-EABE-B87B-1866-D2B5A8B2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6" y="2343125"/>
            <a:ext cx="591363" cy="579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BB411A-8E8C-CEFD-F1FB-A78E627D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20" y="4209608"/>
            <a:ext cx="591363" cy="57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199562-6F01-D1A9-9DDE-B85E3200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60" y="3292527"/>
            <a:ext cx="591363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46D4DB-D8A0-0438-72A8-C36F0AF4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39" y="2726044"/>
            <a:ext cx="591363" cy="57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1CFDC1-EB77-7233-6BF2-27324C73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913022"/>
            <a:ext cx="591363" cy="579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CA311E-90C5-8DAF-061E-5BA2EDDD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5015216"/>
            <a:ext cx="591363" cy="5791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D9BCB3-9D8D-4A1C-CCF3-693B4D5B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4063853"/>
            <a:ext cx="591363" cy="5791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0A23BE-12BD-216D-278F-66D64EA4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37" y="2966736"/>
            <a:ext cx="591363" cy="579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C3CE0-E2B1-F204-7BB7-99430AD9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89" y="1939879"/>
            <a:ext cx="591363" cy="5791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0A16E0-5986-71C0-0A7D-106E2EE1C89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573712" y="1338416"/>
            <a:ext cx="636184" cy="43632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0CBE4D-81CB-FDDA-81DB-43A841D1C22D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1642700" y="4353438"/>
            <a:ext cx="599054" cy="1540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0B07B3-805B-E688-2283-3FFFB54F6D7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642700" y="3281988"/>
            <a:ext cx="608173" cy="31046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5CDB75-5A8E-B831-9339-7E18B2B3C6C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00655" y="2206177"/>
            <a:ext cx="650218" cy="37679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D6D318-FEDA-31D8-1F7E-76E851EB6FBE}"/>
              </a:ext>
            </a:extLst>
          </p:cNvPr>
          <p:cNvCxnSpPr>
            <a:cxnSpLocks/>
          </p:cNvCxnSpPr>
          <p:nvPr/>
        </p:nvCxnSpPr>
        <p:spPr>
          <a:xfrm>
            <a:off x="2773251" y="3764839"/>
            <a:ext cx="932598" cy="63649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F28500-E255-ED2B-5495-D1F071E60489}"/>
              </a:ext>
            </a:extLst>
          </p:cNvPr>
          <p:cNvCxnSpPr>
            <a:cxnSpLocks/>
          </p:cNvCxnSpPr>
          <p:nvPr/>
        </p:nvCxnSpPr>
        <p:spPr>
          <a:xfrm>
            <a:off x="2771824" y="2757685"/>
            <a:ext cx="928832" cy="67953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2D1DEF-10E4-C5B7-D2B3-8D2B60B630BB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823956" y="1766192"/>
            <a:ext cx="823812" cy="76716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7061AE-A1F1-298D-E1EF-157F7D691A2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78563" y="1921717"/>
            <a:ext cx="858658" cy="6612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00102A-0D85-CE18-9209-BE8F161B88E9}"/>
              </a:ext>
            </a:extLst>
          </p:cNvPr>
          <p:cNvCxnSpPr>
            <a:cxnSpLocks/>
          </p:cNvCxnSpPr>
          <p:nvPr/>
        </p:nvCxnSpPr>
        <p:spPr>
          <a:xfrm>
            <a:off x="5602961" y="1837400"/>
            <a:ext cx="817505" cy="62151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CC2F56-3CCB-F4FC-644A-253B58E2EE84}"/>
              </a:ext>
            </a:extLst>
          </p:cNvPr>
          <p:cNvCxnSpPr>
            <a:cxnSpLocks/>
          </p:cNvCxnSpPr>
          <p:nvPr/>
        </p:nvCxnSpPr>
        <p:spPr>
          <a:xfrm>
            <a:off x="5562129" y="2774982"/>
            <a:ext cx="888703" cy="6622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E0D2C1-8216-8DA4-D825-97D3B5B620F6}"/>
              </a:ext>
            </a:extLst>
          </p:cNvPr>
          <p:cNvCxnSpPr>
            <a:cxnSpLocks/>
          </p:cNvCxnSpPr>
          <p:nvPr/>
        </p:nvCxnSpPr>
        <p:spPr>
          <a:xfrm flipV="1">
            <a:off x="4165345" y="3689345"/>
            <a:ext cx="879318" cy="81811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0E409D-8AC0-00D7-8B47-B4987C7B3552}"/>
              </a:ext>
            </a:extLst>
          </p:cNvPr>
          <p:cNvCxnSpPr>
            <a:cxnSpLocks/>
          </p:cNvCxnSpPr>
          <p:nvPr/>
        </p:nvCxnSpPr>
        <p:spPr>
          <a:xfrm>
            <a:off x="4186243" y="3713783"/>
            <a:ext cx="858420" cy="6396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ABFE1-39FD-F054-5A99-1D7C57E1D3BD}"/>
              </a:ext>
            </a:extLst>
          </p:cNvPr>
          <p:cNvCxnSpPr>
            <a:cxnSpLocks/>
          </p:cNvCxnSpPr>
          <p:nvPr/>
        </p:nvCxnSpPr>
        <p:spPr>
          <a:xfrm>
            <a:off x="4164436" y="2698742"/>
            <a:ext cx="880227" cy="7302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58D7A5-B5D9-CCD2-D40F-1A16E693460F}"/>
              </a:ext>
            </a:extLst>
          </p:cNvPr>
          <p:cNvCxnSpPr>
            <a:cxnSpLocks/>
          </p:cNvCxnSpPr>
          <p:nvPr/>
        </p:nvCxnSpPr>
        <p:spPr>
          <a:xfrm>
            <a:off x="4169392" y="1831345"/>
            <a:ext cx="905701" cy="6358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4968EB-177B-6AA7-4454-9B46ACE0C220}"/>
              </a:ext>
            </a:extLst>
          </p:cNvPr>
          <p:cNvCxnSpPr>
            <a:cxnSpLocks/>
          </p:cNvCxnSpPr>
          <p:nvPr/>
        </p:nvCxnSpPr>
        <p:spPr>
          <a:xfrm>
            <a:off x="5497983" y="3735887"/>
            <a:ext cx="952849" cy="66545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AA6395-4283-5FB1-A44F-863C5FCE52B9}"/>
              </a:ext>
            </a:extLst>
          </p:cNvPr>
          <p:cNvCxnSpPr>
            <a:cxnSpLocks/>
          </p:cNvCxnSpPr>
          <p:nvPr/>
        </p:nvCxnSpPr>
        <p:spPr>
          <a:xfrm flipV="1">
            <a:off x="6948334" y="3251557"/>
            <a:ext cx="960366" cy="122705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BFDEA7-8781-6F2E-6C9A-E4E885A68495}"/>
              </a:ext>
            </a:extLst>
          </p:cNvPr>
          <p:cNvCxnSpPr>
            <a:cxnSpLocks/>
          </p:cNvCxnSpPr>
          <p:nvPr/>
        </p:nvCxnSpPr>
        <p:spPr>
          <a:xfrm flipV="1">
            <a:off x="6953886" y="3182810"/>
            <a:ext cx="891642" cy="29809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CC63FD-DFDD-1A53-ABFA-EC10A17A72A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976385" y="2732751"/>
            <a:ext cx="818454" cy="28287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08EDD80-94D7-91A3-57D2-C95353346A73}"/>
              </a:ext>
            </a:extLst>
          </p:cNvPr>
          <p:cNvCxnSpPr>
            <a:cxnSpLocks/>
          </p:cNvCxnSpPr>
          <p:nvPr/>
        </p:nvCxnSpPr>
        <p:spPr>
          <a:xfrm>
            <a:off x="6948334" y="1902160"/>
            <a:ext cx="986298" cy="90165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FE2FDF-C8ED-D175-7C5F-7F13579F2EB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160197" y="1774739"/>
            <a:ext cx="863374" cy="68088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E20AF1-484F-0B2F-C799-699FF117A26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205351" y="2632710"/>
            <a:ext cx="817505" cy="84928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080602-9529-6F53-22C6-6E5FA12DF05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576006" y="3582112"/>
            <a:ext cx="831654" cy="917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08630C-6001-401B-5584-6C724FD4C66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71826" y="1774739"/>
            <a:ext cx="848640" cy="74431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F49A94-1913-9945-29A8-9A7E2389578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574977" y="2582976"/>
            <a:ext cx="845489" cy="83514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5503EB-E9C3-90CC-E2AA-1BAA30F1998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819442" y="2582976"/>
            <a:ext cx="817779" cy="9315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B4E1A4D-CB17-80FB-E56F-AA45FDFA68C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823956" y="3592454"/>
            <a:ext cx="823812" cy="848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33E8238-E2AD-7FE8-8248-1CFDBB31A6C4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1642700" y="3256321"/>
            <a:ext cx="599054" cy="125114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DC9D29-ACC7-D2EF-F187-4EDDDDADC8F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82494" y="1343181"/>
            <a:ext cx="668379" cy="123979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680478-B814-F45C-ED9A-C5BC67863D6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605644" y="2227225"/>
            <a:ext cx="645229" cy="13652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7C4EF6-DEAC-53BE-30FB-AD6A860D28B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72157" y="3592454"/>
            <a:ext cx="778716" cy="144927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4BD489-A5E5-4C4E-A802-E5D7DC8D46F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91264" y="4507463"/>
            <a:ext cx="650490" cy="75580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B66F4A-C5E0-764E-98CE-C68D81EFF215}"/>
              </a:ext>
            </a:extLst>
          </p:cNvPr>
          <p:cNvCxnSpPr>
            <a:cxnSpLocks/>
            <a:stCxn id="21" idx="3"/>
            <a:endCxn id="6" idx="1"/>
          </p:cNvCxnSpPr>
          <p:nvPr/>
        </p:nvCxnSpPr>
        <p:spPr>
          <a:xfrm flipV="1">
            <a:off x="1642700" y="3592454"/>
            <a:ext cx="608173" cy="760984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BC116E-525E-0819-C57E-74A2A5E6E889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591010" y="1774739"/>
            <a:ext cx="618886" cy="41121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BE87B-F7D5-49A2-CDB2-AAA4386C781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605533" y="2582976"/>
            <a:ext cx="645340" cy="62921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e 57">
            <a:extLst>
              <a:ext uri="{FF2B5EF4-FFF2-40B4-BE49-F238E27FC236}">
                <a16:creationId xmlns:a16="http://schemas.microsoft.com/office/drawing/2014/main" id="{AA337858-89C1-EDAE-1C35-24E73DA2F2E5}"/>
              </a:ext>
            </a:extLst>
          </p:cNvPr>
          <p:cNvSpPr/>
          <p:nvPr/>
        </p:nvSpPr>
        <p:spPr>
          <a:xfrm rot="16200000">
            <a:off x="4207794" y="-1263867"/>
            <a:ext cx="767159" cy="4699240"/>
          </a:xfrm>
          <a:prstGeom prst="rightBrace">
            <a:avLst>
              <a:gd name="adj1" fmla="val 8333"/>
              <a:gd name="adj2" fmla="val 48954"/>
            </a:avLst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20DA7A-F9C0-BA19-8B43-9A2CF2AE8214}"/>
              </a:ext>
            </a:extLst>
          </p:cNvPr>
          <p:cNvSpPr txBox="1"/>
          <p:nvPr/>
        </p:nvSpPr>
        <p:spPr>
          <a:xfrm>
            <a:off x="1031989" y="55121"/>
            <a:ext cx="779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2000 neurons each layer, with the final 2 layers with dropouts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 -&gt; </a:t>
            </a:r>
            <a:r>
              <a:rPr lang="en-US" dirty="0" err="1"/>
              <a:t>ReLu</a:t>
            </a:r>
            <a:r>
              <a:rPr lang="en-US" dirty="0"/>
              <a:t> -&gt; Dropout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BF7BE3-C7EE-B03E-3A1A-FD932677CB71}"/>
              </a:ext>
            </a:extLst>
          </p:cNvPr>
          <p:cNvSpPr txBox="1"/>
          <p:nvPr/>
        </p:nvSpPr>
        <p:spPr>
          <a:xfrm>
            <a:off x="1873188" y="5263266"/>
            <a:ext cx="557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12590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22AE-65C0-CED1-811F-F7CD6B5F6033}"/>
              </a:ext>
            </a:extLst>
          </p:cNvPr>
          <p:cNvSpPr txBox="1">
            <a:spLocks/>
          </p:cNvSpPr>
          <p:nvPr/>
        </p:nvSpPr>
        <p:spPr>
          <a:xfrm>
            <a:off x="684212" y="685800"/>
            <a:ext cx="8534400" cy="15070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ANN Performance</a:t>
            </a:r>
            <a:endParaRPr lang="en-US" dirty="0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D378C2C-E5CA-2712-35CB-20490F84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89" y="3122450"/>
            <a:ext cx="8653845" cy="2163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CDF36-8C47-F69C-EAF3-AB70C48D989D}"/>
              </a:ext>
            </a:extLst>
          </p:cNvPr>
          <p:cNvSpPr txBox="1"/>
          <p:nvPr/>
        </p:nvSpPr>
        <p:spPr>
          <a:xfrm>
            <a:off x="684211" y="1759974"/>
            <a:ext cx="607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Features with </a:t>
            </a:r>
            <a:r>
              <a:rPr lang="en-US" dirty="0" err="1"/>
              <a:t>MinMaxScaler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target with np.log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model with </a:t>
            </a:r>
            <a:r>
              <a:rPr lang="en-US" dirty="0" err="1"/>
              <a:t>np.exp</a:t>
            </a:r>
            <a:r>
              <a:rPr lang="en-US" dirty="0"/>
              <a:t>(predictions)</a:t>
            </a:r>
          </a:p>
        </p:txBody>
      </p:sp>
    </p:spTree>
    <p:extLst>
      <p:ext uri="{BB962C8B-B14F-4D97-AF65-F5344CB8AC3E}">
        <p14:creationId xmlns:p14="http://schemas.microsoft.com/office/powerpoint/2010/main" val="310106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0034-B64F-EE6E-C487-0BA27D2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978"/>
            <a:ext cx="8534400" cy="1507067"/>
          </a:xfrm>
        </p:spPr>
        <p:txBody>
          <a:bodyPr/>
          <a:lstStyle/>
          <a:p>
            <a:r>
              <a:rPr lang="en-US" dirty="0"/>
              <a:t>XGB vs. ANN (Adjusted r2)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3C790-716A-7215-A281-FFC39516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02" y="1896042"/>
            <a:ext cx="5173724" cy="1953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C7E0E-C762-9C04-47AC-7BB1FC2F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02" y="3849833"/>
            <a:ext cx="5173724" cy="211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003-45BB-14DF-EC3B-F419E3CE0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9" y="1896043"/>
            <a:ext cx="4956753" cy="40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1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0034-B64F-EE6E-C487-0BA27D2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978"/>
            <a:ext cx="8534400" cy="1507067"/>
          </a:xfrm>
        </p:spPr>
        <p:txBody>
          <a:bodyPr/>
          <a:lstStyle/>
          <a:p>
            <a:r>
              <a:rPr lang="en-US" dirty="0"/>
              <a:t>XGB vs. ANN (RMSE)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3C790-716A-7215-A281-FFC39516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12" y="1909091"/>
            <a:ext cx="5173724" cy="1953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C7E0E-C762-9C04-47AC-7BB1FC2F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812" y="3862879"/>
            <a:ext cx="5173724" cy="2097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79625-DC1E-9446-2061-FBA9092B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12" y="1911756"/>
            <a:ext cx="4888000" cy="40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0034-B64F-EE6E-C487-0BA27D22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978"/>
            <a:ext cx="10202814" cy="1507067"/>
          </a:xfrm>
        </p:spPr>
        <p:txBody>
          <a:bodyPr>
            <a:normAutofit/>
          </a:bodyPr>
          <a:lstStyle/>
          <a:p>
            <a:r>
              <a:rPr lang="en-US" sz="2400" dirty="0"/>
              <a:t>XGB vs. ANN (</a:t>
            </a:r>
            <a:r>
              <a:rPr lang="en-US" sz="2400" dirty="0" err="1"/>
              <a:t>Dif</a:t>
            </a:r>
            <a:r>
              <a:rPr lang="en-US" sz="2400" dirty="0"/>
              <a:t> = Abs(Test r-squared – Train R-squared))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3C790-716A-7215-A281-FFC39516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02" y="1896042"/>
            <a:ext cx="5173724" cy="1953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C7E0E-C762-9C04-47AC-7BB1FC2F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02" y="3849833"/>
            <a:ext cx="5173724" cy="211021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F675F1-1548-1767-7DA8-FF3EBD7B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6253" y="1896041"/>
            <a:ext cx="4937050" cy="4063557"/>
          </a:xfrm>
        </p:spPr>
      </p:pic>
    </p:spTree>
    <p:extLst>
      <p:ext uri="{BB962C8B-B14F-4D97-AF65-F5344CB8AC3E}">
        <p14:creationId xmlns:p14="http://schemas.microsoft.com/office/powerpoint/2010/main" val="225960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1864-AEA9-1997-2F3F-CE236FA8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007"/>
            <a:ext cx="8534400" cy="1507067"/>
          </a:xfrm>
        </p:spPr>
        <p:txBody>
          <a:bodyPr/>
          <a:lstStyle/>
          <a:p>
            <a:r>
              <a:rPr lang="en-US" dirty="0"/>
              <a:t>XGB VS. ANN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397291-0E01-0ECE-40A5-5DB026EFD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192074"/>
            <a:ext cx="8534400" cy="3615267"/>
          </a:xfrm>
        </p:spPr>
        <p:txBody>
          <a:bodyPr/>
          <a:lstStyle/>
          <a:p>
            <a:r>
              <a:rPr lang="en-US" dirty="0"/>
              <a:t>ANN has higher R-squared </a:t>
            </a:r>
            <a:r>
              <a:rPr lang="en-US"/>
              <a:t>and lower RMSE</a:t>
            </a:r>
            <a:r>
              <a:rPr lang="en-US" dirty="0"/>
              <a:t>.</a:t>
            </a:r>
          </a:p>
          <a:p>
            <a:r>
              <a:rPr lang="en-US" dirty="0"/>
              <a:t>ANN generalized better.</a:t>
            </a:r>
          </a:p>
          <a:p>
            <a:r>
              <a:rPr lang="en-US" dirty="0"/>
              <a:t>=&gt; ANN performs better with location data.</a:t>
            </a:r>
          </a:p>
        </p:txBody>
      </p:sp>
    </p:spTree>
    <p:extLst>
      <p:ext uri="{BB962C8B-B14F-4D97-AF65-F5344CB8AC3E}">
        <p14:creationId xmlns:p14="http://schemas.microsoft.com/office/powerpoint/2010/main" val="247379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A874-CAEB-C7DF-BD81-CB52C36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39" y="252269"/>
            <a:ext cx="3861530" cy="1920898"/>
          </a:xfrm>
        </p:spPr>
        <p:txBody>
          <a:bodyPr/>
          <a:lstStyle/>
          <a:p>
            <a:r>
              <a:rPr lang="en-US" dirty="0"/>
              <a:t>Counties (February)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C3F79-6341-ADCB-10B3-98FB4A465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267" y="3429000"/>
            <a:ext cx="4283920" cy="31767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738FB-60A1-7C7F-46D4-73910B93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66" y="252269"/>
            <a:ext cx="4283920" cy="3176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85DCF-31E2-8CB6-82D5-DFC8E9A2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9" y="3429000"/>
            <a:ext cx="4326927" cy="31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A874-CAEB-C7DF-BD81-CB52C36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39" y="252269"/>
            <a:ext cx="3861530" cy="1920898"/>
          </a:xfrm>
        </p:spPr>
        <p:txBody>
          <a:bodyPr/>
          <a:lstStyle/>
          <a:p>
            <a:r>
              <a:rPr lang="en-US" dirty="0"/>
              <a:t>School District (February)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82750-D46B-2B8D-8AAB-9B434EF8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255" y="3340297"/>
            <a:ext cx="4352404" cy="292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5B3FF-D347-2F01-FE0C-831427D7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54" y="362978"/>
            <a:ext cx="4352404" cy="29784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10F13-B020-065E-C2DA-FB06BC33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8" y="3290759"/>
            <a:ext cx="4413165" cy="29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8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A874-CAEB-C7DF-BD81-CB52C36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39" y="252269"/>
            <a:ext cx="3861530" cy="1920898"/>
          </a:xfrm>
        </p:spPr>
        <p:txBody>
          <a:bodyPr/>
          <a:lstStyle/>
          <a:p>
            <a:r>
              <a:rPr lang="en-US" dirty="0" err="1"/>
              <a:t>zIPCODE</a:t>
            </a:r>
            <a:r>
              <a:rPr lang="en-US" dirty="0"/>
              <a:t> (February)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D6654-F117-C00F-CF70-E637F377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89" y="3428999"/>
            <a:ext cx="4364720" cy="2946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42466-056C-34E4-1885-A4A4DEAB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588" y="482160"/>
            <a:ext cx="4364719" cy="2958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0725A-EA24-3299-236E-F32C383B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7" y="3480526"/>
            <a:ext cx="4236501" cy="28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A874-CAEB-C7DF-BD81-CB52C36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39" y="252269"/>
            <a:ext cx="3861530" cy="1920898"/>
          </a:xfrm>
        </p:spPr>
        <p:txBody>
          <a:bodyPr>
            <a:normAutofit fontScale="90000"/>
          </a:bodyPr>
          <a:lstStyle/>
          <a:p>
            <a:r>
              <a:rPr lang="en-US" dirty="0"/>
              <a:t>Liv/lot ratio vs. price/lot area (February)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F591B-7010-27EB-CD5B-3FAE78C5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03" y="2066730"/>
            <a:ext cx="5684255" cy="417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85173-8E8B-621C-9CF1-7EA968DA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58" y="2066731"/>
            <a:ext cx="3600189" cy="12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5980-7EFB-9C8F-535E-9BD27ED6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88" y="540282"/>
            <a:ext cx="8534400" cy="1507067"/>
          </a:xfrm>
        </p:spPr>
        <p:txBody>
          <a:bodyPr/>
          <a:lstStyle/>
          <a:p>
            <a:r>
              <a:rPr lang="en-US" dirty="0"/>
              <a:t>LOCATION 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38D2A-85B1-D7E7-30C3-57009E1F5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888" y="1700228"/>
            <a:ext cx="7440337" cy="28651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E6C31-A107-2DE5-C689-37D61C5776D8}"/>
              </a:ext>
            </a:extLst>
          </p:cNvPr>
          <p:cNvSpPr txBox="1"/>
          <p:nvPr/>
        </p:nvSpPr>
        <p:spPr>
          <a:xfrm>
            <a:off x="782888" y="4716724"/>
            <a:ext cx="7630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Price/</a:t>
            </a:r>
            <a:r>
              <a:rPr lang="en-US" dirty="0" err="1"/>
              <a:t>lotsqft</a:t>
            </a:r>
            <a:r>
              <a:rPr lang="en-US" dirty="0"/>
              <a:t> is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rest are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Conditions for the samples (houses) to be selected for ML/DL: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Lot Area !=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price/</a:t>
            </a:r>
            <a:r>
              <a:rPr lang="en-US" dirty="0" err="1"/>
              <a:t>lotsqft</a:t>
            </a:r>
            <a:r>
              <a:rPr lang="en-US" dirty="0"/>
              <a:t> &lt;=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living area to lot area ratio &lt;= 2</a:t>
            </a:r>
          </a:p>
        </p:txBody>
      </p:sp>
    </p:spTree>
    <p:extLst>
      <p:ext uri="{BB962C8B-B14F-4D97-AF65-F5344CB8AC3E}">
        <p14:creationId xmlns:p14="http://schemas.microsoft.com/office/powerpoint/2010/main" val="237404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5B-CE17-21DC-A4BB-14DD213F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dirty="0"/>
              <a:t>Random forest (raw features)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B6016-EC2D-5208-EE32-D0FBF8E83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562" y="2775469"/>
            <a:ext cx="8401050" cy="2019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250D1-639F-0633-94AB-4F4548AC2010}"/>
              </a:ext>
            </a:extLst>
          </p:cNvPr>
          <p:cNvSpPr txBox="1"/>
          <p:nvPr/>
        </p:nvSpPr>
        <p:spPr>
          <a:xfrm>
            <a:off x="817562" y="1802486"/>
            <a:ext cx="54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scaled features or target</a:t>
            </a:r>
          </a:p>
        </p:txBody>
      </p:sp>
    </p:spTree>
    <p:extLst>
      <p:ext uri="{BB962C8B-B14F-4D97-AF65-F5344CB8AC3E}">
        <p14:creationId xmlns:p14="http://schemas.microsoft.com/office/powerpoint/2010/main" val="194494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9529-492F-75F4-5E56-9768F1D5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30" y="1231015"/>
            <a:ext cx="8534400" cy="1507067"/>
          </a:xfrm>
        </p:spPr>
        <p:txBody>
          <a:bodyPr/>
          <a:lstStyle/>
          <a:p>
            <a:r>
              <a:rPr lang="en-US" dirty="0"/>
              <a:t>HistGradientboostingregressor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2242D-5932-3687-8E4F-188D0037C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005" y="3248068"/>
            <a:ext cx="8467725" cy="2266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3751C-3AA2-E33C-717A-E9AADC678533}"/>
              </a:ext>
            </a:extLst>
          </p:cNvPr>
          <p:cNvSpPr txBox="1"/>
          <p:nvPr/>
        </p:nvSpPr>
        <p:spPr>
          <a:xfrm>
            <a:off x="644330" y="2349882"/>
            <a:ext cx="54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scaled features or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57909-1C0F-41F7-EBFC-E09E59080167}"/>
              </a:ext>
            </a:extLst>
          </p:cNvPr>
          <p:cNvSpPr txBox="1"/>
          <p:nvPr/>
        </p:nvSpPr>
        <p:spPr>
          <a:xfrm>
            <a:off x="644330" y="2336726"/>
            <a:ext cx="54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scaled features or target</a:t>
            </a:r>
          </a:p>
        </p:txBody>
      </p:sp>
    </p:spTree>
    <p:extLst>
      <p:ext uri="{BB962C8B-B14F-4D97-AF65-F5344CB8AC3E}">
        <p14:creationId xmlns:p14="http://schemas.microsoft.com/office/powerpoint/2010/main" val="300311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34A8-0877-17F6-5220-70A05EA0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20627"/>
            <a:ext cx="8534400" cy="1507067"/>
          </a:xfrm>
        </p:spPr>
        <p:txBody>
          <a:bodyPr/>
          <a:lstStyle/>
          <a:p>
            <a:r>
              <a:rPr lang="en-US" dirty="0"/>
              <a:t>XGB Regressor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7AF82-5C54-0D28-93A6-88C33813E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2710982"/>
            <a:ext cx="8459788" cy="22840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0539D-7603-3B5D-B2AF-8E76ABB2D866}"/>
              </a:ext>
            </a:extLst>
          </p:cNvPr>
          <p:cNvSpPr txBox="1"/>
          <p:nvPr/>
        </p:nvSpPr>
        <p:spPr>
          <a:xfrm>
            <a:off x="684212" y="1770669"/>
            <a:ext cx="54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scaled features or target</a:t>
            </a:r>
          </a:p>
        </p:txBody>
      </p:sp>
    </p:spTree>
    <p:extLst>
      <p:ext uri="{BB962C8B-B14F-4D97-AF65-F5344CB8AC3E}">
        <p14:creationId xmlns:p14="http://schemas.microsoft.com/office/powerpoint/2010/main" val="369086508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</TotalTime>
  <Words>236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Slice</vt:lpstr>
      <vt:lpstr>Location eda and ml</vt:lpstr>
      <vt:lpstr>Counties (February)</vt:lpstr>
      <vt:lpstr>School District (February)</vt:lpstr>
      <vt:lpstr>zIPCODE (February)</vt:lpstr>
      <vt:lpstr>Liv/lot ratio vs. price/lot area (February)</vt:lpstr>
      <vt:lpstr>LOCATION ML</vt:lpstr>
      <vt:lpstr>Random forest (raw features)</vt:lpstr>
      <vt:lpstr>HistGradientboostingregressor</vt:lpstr>
      <vt:lpstr>XGB Regressor</vt:lpstr>
      <vt:lpstr>PowerPoint Presentation</vt:lpstr>
      <vt:lpstr>PowerPoint Presentation</vt:lpstr>
      <vt:lpstr>PowerPoint Presentation</vt:lpstr>
      <vt:lpstr>XGB vs. ANN (Adjusted r2)</vt:lpstr>
      <vt:lpstr>XGB vs. ANN (RMSE)</vt:lpstr>
      <vt:lpstr>XGB vs. ANN (Dif = Abs(Test r-squared – Train R-squared))</vt:lpstr>
      <vt:lpstr>XGB VS. 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Truong, Khoa</dc:creator>
  <cp:lastModifiedBy>Truong, Khoa</cp:lastModifiedBy>
  <cp:revision>10</cp:revision>
  <dcterms:created xsi:type="dcterms:W3CDTF">2023-04-10T17:16:54Z</dcterms:created>
  <dcterms:modified xsi:type="dcterms:W3CDTF">2023-04-17T22:43:59Z</dcterms:modified>
</cp:coreProperties>
</file>